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471664" r:id="rId2"/>
    <p:sldId id="2147471662" r:id="rId3"/>
    <p:sldId id="1023" r:id="rId4"/>
    <p:sldId id="1028" r:id="rId5"/>
    <p:sldId id="1024" r:id="rId6"/>
    <p:sldId id="1025" r:id="rId7"/>
    <p:sldId id="1029" r:id="rId8"/>
    <p:sldId id="1012" r:id="rId9"/>
    <p:sldId id="1021" r:id="rId10"/>
    <p:sldId id="1018" r:id="rId11"/>
    <p:sldId id="1019" r:id="rId12"/>
  </p:sldIdLst>
  <p:sldSz cx="12192000" cy="6858000"/>
  <p:notesSz cx="6735763" cy="98663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964" y="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B4BAFA-078B-BC31-12F5-8BE05861EF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27B2F30-80ED-5E0C-B3FF-F3791C7237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3387A-D8BE-8D95-5003-3C27F73F30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833E-AF28-42B8-8770-EE15C0B9203D}" type="datetimeFigureOut">
              <a:rPr lang="en-SG" smtClean="0"/>
              <a:t>2/12/2024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F141F-BF68-17D9-E655-FB77BF8D55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506A9F-485D-A99D-9016-432D07992D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90C6-28F6-4FE7-9486-C64720896F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4898815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DBC83-2A3D-BC40-BACC-9A095C751B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2F72F9-2A30-22D7-5053-C63D486DC3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10071-922E-A0AE-3216-D9698219C1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833E-AF28-42B8-8770-EE15C0B9203D}" type="datetimeFigureOut">
              <a:rPr lang="en-SG" smtClean="0"/>
              <a:t>2/12/2024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DDD111-25E3-A143-F7AC-9649001AE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43F1D6-600B-AC06-1992-666D0D152C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90C6-28F6-4FE7-9486-C64720896F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9717092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E0B4EA3-3B5C-98F5-5DB2-974DD034D0C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957FC9-308B-428D-F091-816FB27F11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D1624-8A45-4DAA-E597-2ED17770E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833E-AF28-42B8-8770-EE15C0B9203D}" type="datetimeFigureOut">
              <a:rPr lang="en-SG" smtClean="0"/>
              <a:t>2/12/2024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86B0C2-E8FC-CD1A-47E0-24D46ABBED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63562E-1F12-7425-C016-015BB45BF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90C6-28F6-4FE7-9486-C64720896F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70397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01CAAD-213C-A78A-CD1E-E3395B4935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18B90-32F3-97A4-7F32-F6B165688F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E626FD-CE9E-6714-43D3-5E7F610661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833E-AF28-42B8-8770-EE15C0B9203D}" type="datetimeFigureOut">
              <a:rPr lang="en-SG" smtClean="0"/>
              <a:t>2/12/2024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881D3F-7707-A9B9-28BE-CF83FE2FB5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A96C6E-8092-E481-5016-BCFB5C601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90C6-28F6-4FE7-9486-C64720896F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5340902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21720-1A52-77BA-1CE1-23E8AE192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D33A4AA-CEFC-8788-C195-B09EF6F457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14C813-15D8-354C-76F2-AFB72C6F33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833E-AF28-42B8-8770-EE15C0B9203D}" type="datetimeFigureOut">
              <a:rPr lang="en-SG" smtClean="0"/>
              <a:t>2/12/2024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B1A5E6-EE09-9FAA-C52E-382C5F613E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65A6BF-1F33-27DA-50DA-641EF3F2BC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90C6-28F6-4FE7-9486-C64720896F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37446479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C9146C-764B-57E2-B7B4-F1F2B9DA8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4CEC92-A3A9-D9E9-ECB3-B0635C3BFA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692E8-1ABE-D7F9-5ED9-71D9FEC18A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B6921C-62C8-BA19-B1E4-25C1CF122E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833E-AF28-42B8-8770-EE15C0B9203D}" type="datetimeFigureOut">
              <a:rPr lang="en-SG" smtClean="0"/>
              <a:t>2/12/2024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DD91FC-9B4E-118B-1619-2A5AFA865F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E3778DE-D865-2E44-61A5-FABA29990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90C6-28F6-4FE7-9486-C64720896F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648153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609EA-BC48-336B-0406-F3ED366A3B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61264C-3E9D-73CF-37A1-EEE5C92EAA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0A9CE3-6DDD-6B07-356F-E8B4FA7B1A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7B830D4-1D02-A614-FFAE-8031BA8A63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233CE97-A732-5596-11F2-1A5D2938288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761ED27-A0A5-0E86-57CD-7DCBBF4D7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833E-AF28-42B8-8770-EE15C0B9203D}" type="datetimeFigureOut">
              <a:rPr lang="en-SG" smtClean="0"/>
              <a:t>2/12/2024</a:t>
            </a:fld>
            <a:endParaRPr lang="en-SG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F1A246-519D-5F6E-9D18-BD930B3155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9E1A91-C6F0-9EA9-56C8-0B89D6846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90C6-28F6-4FE7-9486-C64720896F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1573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995740-FB9F-4F0C-423B-4DF4FD38D7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02F305F-6938-21BB-FCC4-E7EA3DB4D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833E-AF28-42B8-8770-EE15C0B9203D}" type="datetimeFigureOut">
              <a:rPr lang="en-SG" smtClean="0"/>
              <a:t>2/12/2024</a:t>
            </a:fld>
            <a:endParaRPr lang="en-SG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5E373A-7021-51C4-6360-1BEEAE791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9075B0-C48B-9B70-391E-12E8E449A5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90C6-28F6-4FE7-9486-C64720896F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2367837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3F707FA-5217-C7A6-B4C1-E02B8289AF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833E-AF28-42B8-8770-EE15C0B9203D}" type="datetimeFigureOut">
              <a:rPr lang="en-SG" smtClean="0"/>
              <a:t>2/12/2024</a:t>
            </a:fld>
            <a:endParaRPr lang="en-SG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00AF4D6-7BA8-2612-CD1D-6C5A9192B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AA33B0-6740-A1EF-77CC-B24D9E43E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90C6-28F6-4FE7-9486-C64720896F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903225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9B34D-2793-9D2D-2406-966E0E173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CE062-C851-2F61-6209-46AF8B62DDF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C410FA-2141-7529-703D-004191BAB5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C7A06F-C155-1D3F-6E24-0EE7B94464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833E-AF28-42B8-8770-EE15C0B9203D}" type="datetimeFigureOut">
              <a:rPr lang="en-SG" smtClean="0"/>
              <a:t>2/12/2024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DE3BD4-ACA0-F32B-0001-A13470EE91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820AB-3A77-F676-81F8-D8BCF3C6EA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90C6-28F6-4FE7-9486-C64720896F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2614112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DE6DC4-0B31-3326-E20D-D07A97FB70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86F48F-7757-FFFE-0242-0C6ECB4F8C7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997DDF-1243-B9C3-45F9-F05674F300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E45136-11A3-A9A2-D25B-2330D2C4F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51833E-AF28-42B8-8770-EE15C0B9203D}" type="datetimeFigureOut">
              <a:rPr lang="en-SG" smtClean="0"/>
              <a:t>2/12/2024</a:t>
            </a:fld>
            <a:endParaRPr lang="en-SG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85ADF0-7E74-0A56-C198-7A28D45F5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SG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CC2C11-4B77-C8DC-ACBB-433C4B9DD0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2F90C6-28F6-4FE7-9486-C64720896F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1826517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247787C-9B1E-9E5D-D86C-64E0EB2603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SG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DB9E69-80C2-DF74-9D8D-605E9F8677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SG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677C96-AD4A-FD20-DC0D-31BB39172C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6551833E-AF28-42B8-8770-EE15C0B9203D}" type="datetimeFigureOut">
              <a:rPr lang="en-SG" smtClean="0"/>
              <a:t>2/12/2024</a:t>
            </a:fld>
            <a:endParaRPr lang="en-SG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492B32-904F-254F-1FFC-E25B1B1AE7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SG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5939A-A4B0-CF82-DA2C-6C23C51E62A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02F90C6-28F6-4FE7-9486-C64720896F55}" type="slidenum">
              <a:rPr lang="en-SG" smtClean="0"/>
              <a:t>‹#›</a:t>
            </a:fld>
            <a:endParaRPr lang="en-SG"/>
          </a:p>
        </p:txBody>
      </p:sp>
    </p:spTree>
    <p:extLst>
      <p:ext uri="{BB962C8B-B14F-4D97-AF65-F5344CB8AC3E}">
        <p14:creationId xmlns:p14="http://schemas.microsoft.com/office/powerpoint/2010/main" val="4708541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FE07D-D571-02B1-6A3E-F85C2F202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7679" y="1182234"/>
            <a:ext cx="10515600" cy="1500187"/>
          </a:xfrm>
        </p:spPr>
        <p:txBody>
          <a:bodyPr>
            <a:normAutofit fontScale="25000" lnSpcReduction="20000"/>
          </a:bodyPr>
          <a:lstStyle/>
          <a:p>
            <a:pPr marL="406400" indent="-349250" algn="just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use the following template to guide your presentation slides.  </a:t>
            </a:r>
          </a:p>
          <a:p>
            <a:pPr marL="57150" algn="just">
              <a:lnSpc>
                <a:spcPct val="90000"/>
              </a:lnSpc>
              <a:defRPr/>
            </a:pPr>
            <a:endParaRPr lang="en-US" sz="7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6400" indent="-349250" algn="just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 applicants are encouraged to keep their slides succinct and to use a font Arial with size of “18”.  Please </a:t>
            </a:r>
            <a:r>
              <a:rPr lang="en-US" sz="72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 not exceed 15 slides</a:t>
            </a: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excluding cover page and annexes.  </a:t>
            </a:r>
          </a:p>
          <a:p>
            <a:pPr marL="57150" indent="0" algn="just" eaLnBrk="1" hangingPunct="1">
              <a:lnSpc>
                <a:spcPct val="90000"/>
              </a:lnSpc>
              <a:buNone/>
              <a:defRPr/>
            </a:pPr>
            <a:endParaRPr lang="en-US" sz="7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6400" indent="-349250" algn="just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slides should be submitted to SMI prior to the presentation.  You will be given </a:t>
            </a:r>
            <a:r>
              <a:rPr lang="en-US" sz="72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minutes to present</a:t>
            </a: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another 15 minutes to respond to queries from the relevant fora.</a:t>
            </a:r>
          </a:p>
          <a:p>
            <a:pPr marL="406400" indent="-349250" algn="just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endParaRPr lang="en-US" sz="7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06400" indent="-349250" algn="just" eaLnBrk="1" hangingPunct="1">
              <a:lnSpc>
                <a:spcPct val="90000"/>
              </a:lnSpc>
              <a:buFont typeface="Wingdings" pitchFamily="2" charset="2"/>
              <a:buChar char="q"/>
              <a:defRPr/>
            </a:pP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make sure that your deck </a:t>
            </a:r>
            <a:r>
              <a:rPr lang="en-US" sz="7200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includes the following points</a:t>
            </a: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lvl="1" algn="just"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Key innovation of the research, and how it compares with the current state-of-the-art. Please also prepare some slides to describe how the proposed technology work; </a:t>
            </a:r>
          </a:p>
          <a:p>
            <a:pPr lvl="1" algn="just"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deliverables, KPIs and end outcome of the proposal (e.g. developed solution/product); and</a:t>
            </a:r>
          </a:p>
          <a:p>
            <a:pPr lvl="1" algn="just" eaLnBrk="1" hangingPunct="1">
              <a:lnSpc>
                <a:spcPct val="90000"/>
              </a:lnSpc>
              <a:buFont typeface="Wingdings" panose="05000000000000000000" pitchFamily="2" charset="2"/>
              <a:buChar char="ü"/>
              <a:defRPr/>
            </a:pP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Addressable market (both in Singapore and beyond), </a:t>
            </a:r>
            <a:r>
              <a:rPr lang="en-US" sz="7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commercialisation</a:t>
            </a:r>
            <a:r>
              <a:rPr lang="en-US" sz="7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translational plan including the access to local and/or global markets.</a:t>
            </a:r>
          </a:p>
          <a:p>
            <a:endParaRPr lang="en-SG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1DD943B-ADCF-1824-C36B-4AB86F2DCC0E}"/>
              </a:ext>
            </a:extLst>
          </p:cNvPr>
          <p:cNvSpPr txBox="1"/>
          <p:nvPr/>
        </p:nvSpPr>
        <p:spPr>
          <a:xfrm>
            <a:off x="794657" y="283029"/>
            <a:ext cx="10058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SG" sz="2400" b="1" dirty="0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Guidelines for Presentation Slides</a:t>
            </a:r>
          </a:p>
        </p:txBody>
      </p:sp>
    </p:spTree>
    <p:extLst>
      <p:ext uri="{BB962C8B-B14F-4D97-AF65-F5344CB8AC3E}">
        <p14:creationId xmlns:p14="http://schemas.microsoft.com/office/powerpoint/2010/main" val="1204604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2209800" y="2743200"/>
            <a:ext cx="7772400" cy="129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en-US" sz="2400" b="1" dirty="0">
                <a:latin typeface="Calibri" pitchFamily="34" charset="0"/>
              </a:rPr>
              <a:t>Annex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6"/>
          <p:cNvSpPr>
            <a:spLocks noGrp="1" noChangeArrowheads="1"/>
          </p:cNvSpPr>
          <p:nvPr>
            <p:ph type="title"/>
          </p:nvPr>
        </p:nvSpPr>
        <p:spPr>
          <a:xfrm>
            <a:off x="1999963" y="204239"/>
            <a:ext cx="7772400" cy="457200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PROJECT TEAM</a:t>
            </a:r>
            <a:endParaRPr lang="en-US" sz="2400" b="1" dirty="0">
              <a:solidFill>
                <a:schemeClr val="accent6">
                  <a:lumMod val="60000"/>
                  <a:lumOff val="4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9" name="Rectangle 14"/>
          <p:cNvSpPr>
            <a:spLocks noChangeArrowheads="1"/>
          </p:cNvSpPr>
          <p:nvPr/>
        </p:nvSpPr>
        <p:spPr bwMode="auto">
          <a:xfrm>
            <a:off x="9583661" y="965349"/>
            <a:ext cx="2120660" cy="38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endParaRPr lang="en-US" sz="1800" b="1" dirty="0">
              <a:latin typeface="Calibri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DF0B389-45E4-4C91-97EE-F3D4B40DDFAA}"/>
              </a:ext>
            </a:extLst>
          </p:cNvPr>
          <p:cNvGrpSpPr/>
          <p:nvPr/>
        </p:nvGrpSpPr>
        <p:grpSpPr>
          <a:xfrm>
            <a:off x="715448" y="940547"/>
            <a:ext cx="8675426" cy="1850982"/>
            <a:chOff x="715448" y="743973"/>
            <a:chExt cx="8675426" cy="1879214"/>
          </a:xfrm>
        </p:grpSpPr>
        <p:sp>
          <p:nvSpPr>
            <p:cNvPr id="20483" name="Rectangle 7"/>
            <p:cNvSpPr>
              <a:spLocks noChangeArrowheads="1"/>
            </p:cNvSpPr>
            <p:nvPr/>
          </p:nvSpPr>
          <p:spPr bwMode="auto">
            <a:xfrm>
              <a:off x="715448" y="1283549"/>
              <a:ext cx="6651160" cy="13396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&lt;Name&gt;</a:t>
              </a:r>
            </a:p>
            <a:p>
              <a:pPr>
                <a:lnSpc>
                  <a:spcPct val="90000"/>
                </a:lnSpc>
                <a:spcBef>
                  <a:spcPct val="20000"/>
                </a:spcBef>
              </a:pPr>
              <a:r>
                <a:rPr lang="en-US" dirty="0">
                  <a:latin typeface="Arial" panose="020B0604020202020204" pitchFamily="34" charset="0"/>
                  <a:cs typeface="Arial" panose="020B0604020202020204" pitchFamily="34" charset="0"/>
                </a:rPr>
                <a:t>&lt;Role&gt;</a:t>
              </a:r>
            </a:p>
            <a:p>
              <a:pPr lvl="1">
                <a:lnSpc>
                  <a:spcPct val="90000"/>
                </a:lnSpc>
                <a:spcBef>
                  <a:spcPct val="20000"/>
                </a:spcBef>
              </a:pPr>
              <a:endParaRPr lang="en-US" sz="1400" dirty="0">
                <a:latin typeface="Calibri" pitchFamily="34" charset="0"/>
              </a:endParaRPr>
            </a:p>
          </p:txBody>
        </p:sp>
        <p:sp>
          <p:nvSpPr>
            <p:cNvPr id="20484" name="Rectangle 8"/>
            <p:cNvSpPr>
              <a:spLocks noChangeArrowheads="1"/>
            </p:cNvSpPr>
            <p:nvPr/>
          </p:nvSpPr>
          <p:spPr bwMode="auto">
            <a:xfrm>
              <a:off x="715448" y="743973"/>
              <a:ext cx="1831479" cy="357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0" rIns="0"/>
            <a:lstStyle/>
            <a:p>
              <a:pPr marL="342900" indent="-342900">
                <a:lnSpc>
                  <a:spcPct val="90000"/>
                </a:lnSpc>
                <a:spcBef>
                  <a:spcPct val="20000"/>
                </a:spcBef>
              </a:pPr>
              <a:r>
                <a:rPr lang="en-US" sz="1800" b="1" dirty="0">
                  <a:latin typeface="Arial" panose="020B0604020202020204" pitchFamily="34" charset="0"/>
                  <a:cs typeface="Arial" panose="020B0604020202020204" pitchFamily="34" charset="0"/>
                </a:rPr>
                <a:t>Team Member</a:t>
              </a:r>
            </a:p>
          </p:txBody>
        </p:sp>
        <p:sp>
          <p:nvSpPr>
            <p:cNvPr id="20485" name="Line 10"/>
            <p:cNvSpPr>
              <a:spLocks noChangeShapeType="1"/>
            </p:cNvSpPr>
            <p:nvPr/>
          </p:nvSpPr>
          <p:spPr bwMode="auto">
            <a:xfrm>
              <a:off x="715448" y="1101209"/>
              <a:ext cx="20242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  <p:sp>
          <p:nvSpPr>
            <p:cNvPr id="20486" name="Line 11"/>
            <p:cNvSpPr>
              <a:spLocks noChangeShapeType="1"/>
            </p:cNvSpPr>
            <p:nvPr/>
          </p:nvSpPr>
          <p:spPr bwMode="auto">
            <a:xfrm>
              <a:off x="2836108" y="1101209"/>
              <a:ext cx="655476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n-GB"/>
            </a:p>
          </p:txBody>
        </p:sp>
      </p:grpSp>
      <p:sp>
        <p:nvSpPr>
          <p:cNvPr id="20506" name="TextBox 27"/>
          <p:cNvSpPr txBox="1">
            <a:spLocks noChangeArrowheads="1"/>
          </p:cNvSpPr>
          <p:nvPr/>
        </p:nvSpPr>
        <p:spPr bwMode="auto">
          <a:xfrm>
            <a:off x="9511367" y="7589149"/>
            <a:ext cx="2174882" cy="3590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en-GB" sz="1400">
                <a:latin typeface="Calibri" pitchFamily="34" charset="0"/>
              </a:rPr>
              <a:t>A-1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92DC90B-823C-76A4-79CB-7FE436A57728}"/>
              </a:ext>
            </a:extLst>
          </p:cNvPr>
          <p:cNvSpPr txBox="1"/>
          <p:nvPr/>
        </p:nvSpPr>
        <p:spPr>
          <a:xfrm>
            <a:off x="2836108" y="1374097"/>
            <a:ext cx="6554766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Expertise 1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Expertise 2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Expertise 3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7">
            <a:extLst>
              <a:ext uri="{FF2B5EF4-FFF2-40B4-BE49-F238E27FC236}">
                <a16:creationId xmlns:a16="http://schemas.microsoft.com/office/drawing/2014/main" id="{DA970E66-DC6B-EC7D-E5C4-5BD06AA21DB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48" y="2687848"/>
            <a:ext cx="6651160" cy="131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&lt;Name&gt;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&lt;Role&gt;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C2A39D-E6CB-D624-0986-01E7C21A4080}"/>
              </a:ext>
            </a:extLst>
          </p:cNvPr>
          <p:cNvSpPr txBox="1"/>
          <p:nvPr/>
        </p:nvSpPr>
        <p:spPr>
          <a:xfrm>
            <a:off x="2836108" y="2639347"/>
            <a:ext cx="6554766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Expertise 1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Expertise 2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Expertise 3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7">
            <a:extLst>
              <a:ext uri="{FF2B5EF4-FFF2-40B4-BE49-F238E27FC236}">
                <a16:creationId xmlns:a16="http://schemas.microsoft.com/office/drawing/2014/main" id="{231F9340-739B-AB0E-8A5B-A3A3F09CDEC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5448" y="4117084"/>
            <a:ext cx="6651160" cy="1319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&lt;Name&gt;</a:t>
            </a:r>
          </a:p>
          <a:p>
            <a:pPr>
              <a:lnSpc>
                <a:spcPct val="90000"/>
              </a:lnSpc>
              <a:spcBef>
                <a:spcPct val="20000"/>
              </a:spcBef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&lt;Role&gt;</a:t>
            </a:r>
          </a:p>
          <a:p>
            <a:pPr lvl="1">
              <a:lnSpc>
                <a:spcPct val="90000"/>
              </a:lnSpc>
              <a:spcBef>
                <a:spcPct val="20000"/>
              </a:spcBef>
            </a:pPr>
            <a:endParaRPr lang="en-US" sz="1400" dirty="0">
              <a:latin typeface="Calibri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2E86DD4-36E6-B97D-9F3F-251E8F5E8641}"/>
              </a:ext>
            </a:extLst>
          </p:cNvPr>
          <p:cNvSpPr txBox="1"/>
          <p:nvPr/>
        </p:nvSpPr>
        <p:spPr>
          <a:xfrm>
            <a:off x="2836108" y="4122846"/>
            <a:ext cx="6554766" cy="951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Expertise 1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Expertise 2</a:t>
            </a:r>
          </a:p>
          <a:p>
            <a:pPr marL="742950" lvl="1" indent="-285750">
              <a:lnSpc>
                <a:spcPct val="90000"/>
              </a:lnSpc>
              <a:spcBef>
                <a:spcPct val="20000"/>
              </a:spcBef>
              <a:buFontTx/>
              <a:buChar char="–"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Expertise 3</a:t>
            </a:r>
            <a:endParaRPr lang="en-SG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01F2F3E4-B222-31BB-D64F-C8DBF70551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36108" y="955063"/>
            <a:ext cx="1831479" cy="3518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rIns="0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Expertise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1026"/>
          <p:cNvSpPr txBox="1">
            <a:spLocks noChangeArrowheads="1"/>
          </p:cNvSpPr>
          <p:nvPr/>
        </p:nvSpPr>
        <p:spPr>
          <a:xfrm>
            <a:off x="931333" y="201601"/>
            <a:ext cx="10498667" cy="833438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rtl="0" eaLnBrk="1" fontAlgn="base" hangingPunct="1">
              <a:spcBef>
                <a:spcPct val="0"/>
              </a:spcBef>
              <a:spcAft>
                <a:spcPct val="0"/>
              </a:spcAft>
              <a:defRPr sz="6000" b="1" kern="1200">
                <a:solidFill>
                  <a:srgbClr val="003DA6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4572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9144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13716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1828800" algn="l" rtl="0" eaLnBrk="1" fontAlgn="base" hangingPunct="1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2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>
              <a:defRPr/>
            </a:pPr>
            <a:endParaRPr lang="en-SG" sz="3600">
              <a:solidFill>
                <a:schemeClr val="tx1"/>
              </a:solidFill>
              <a:cs typeface="Arial" pitchFamily="34" charset="0"/>
            </a:endParaRP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16E60EB-A2A2-E6FF-A2C4-CFA9DF408F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2005" y="247392"/>
            <a:ext cx="9597322" cy="9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20000"/>
              </a:spcBef>
            </a:pPr>
            <a:r>
              <a:rPr lang="en-SG" sz="2400" b="1" dirty="0">
                <a:latin typeface="Arial" panose="020B0604020202020204" pitchFamily="34" charset="0"/>
                <a:cs typeface="Arial" panose="020B0604020202020204" pitchFamily="34" charset="0"/>
              </a:rPr>
              <a:t>Cover Page</a:t>
            </a:r>
          </a:p>
          <a:p>
            <a:pPr algn="ctr">
              <a:spcBef>
                <a:spcPct val="20000"/>
              </a:spcBef>
            </a:pPr>
            <a:r>
              <a:rPr lang="en-SG" sz="2400" b="1" dirty="0">
                <a:latin typeface="Arial" panose="020B0604020202020204" pitchFamily="34" charset="0"/>
                <a:cs typeface="Arial" panose="020B0604020202020204" pitchFamily="34" charset="0"/>
              </a:rPr>
              <a:t>&lt;</a:t>
            </a:r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Title of Project</a:t>
            </a:r>
            <a:r>
              <a:rPr lang="en-SG" sz="2400" b="1" dirty="0">
                <a:latin typeface="Arial" panose="020B0604020202020204" pitchFamily="34" charset="0"/>
                <a:cs typeface="Arial" panose="020B0604020202020204" pitchFamily="34" charset="0"/>
              </a:rPr>
              <a:t>&gt;</a:t>
            </a:r>
          </a:p>
        </p:txBody>
      </p:sp>
      <p:sp>
        <p:nvSpPr>
          <p:cNvPr id="15" name="Rectangle 1027"/>
          <p:cNvSpPr txBox="1">
            <a:spLocks noChangeArrowheads="1"/>
          </p:cNvSpPr>
          <p:nvPr/>
        </p:nvSpPr>
        <p:spPr bwMode="auto">
          <a:xfrm>
            <a:off x="1322362" y="1269471"/>
            <a:ext cx="9720775" cy="3167591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lIns="91433" tIns="45717" rIns="91433" bIns="45717"/>
          <a:lstStyle/>
          <a:p>
            <a:pPr marL="1778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SG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PI				: xxx </a:t>
            </a:r>
            <a:r>
              <a:rPr lang="en-SG" sz="1800" i="1" kern="0" dirty="0">
                <a:latin typeface="Arial" panose="020B0604020202020204" pitchFamily="34" charset="0"/>
                <a:cs typeface="Arial" panose="020B0604020202020204" pitchFamily="34" charset="0"/>
              </a:rPr>
              <a:t>(Salutation, Name, Designation)</a:t>
            </a:r>
          </a:p>
          <a:p>
            <a:pPr marL="1778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SG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Host Institution		: xxx </a:t>
            </a:r>
            <a:r>
              <a:rPr lang="en-SG" sz="1800" i="1" kern="0" dirty="0">
                <a:latin typeface="Arial" panose="020B0604020202020204" pitchFamily="34" charset="0"/>
                <a:cs typeface="Arial" panose="020B0604020202020204" pitchFamily="34" charset="0"/>
              </a:rPr>
              <a:t>(Name of Singapore Host Institution)</a:t>
            </a:r>
          </a:p>
          <a:p>
            <a:pPr marL="177800">
              <a:lnSpc>
                <a:spcPct val="90000"/>
              </a:lnSpc>
              <a:spcBef>
                <a:spcPct val="20000"/>
              </a:spcBef>
              <a:defRPr/>
            </a:pPr>
            <a:endParaRPr lang="en-SG" sz="1800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SG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Co-I(s)				: xxx </a:t>
            </a:r>
            <a:r>
              <a:rPr lang="en-SG" sz="1800" i="1" kern="0" dirty="0">
                <a:latin typeface="Arial" panose="020B0604020202020204" pitchFamily="34" charset="0"/>
                <a:cs typeface="Arial" panose="020B0604020202020204" pitchFamily="34" charset="0"/>
              </a:rPr>
              <a:t>(Salutation, Name, Singapore Partner Institution)</a:t>
            </a:r>
          </a:p>
          <a:p>
            <a:pPr marL="177800">
              <a:lnSpc>
                <a:spcPct val="90000"/>
              </a:lnSpc>
              <a:spcBef>
                <a:spcPct val="20000"/>
              </a:spcBef>
              <a:defRPr/>
            </a:pPr>
            <a:endParaRPr lang="en-SG" sz="1800" b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SG" b="1" kern="0" dirty="0">
                <a:latin typeface="Arial" panose="020B0604020202020204" pitchFamily="34" charset="0"/>
                <a:cs typeface="Arial" panose="020B0604020202020204" pitchFamily="34" charset="0"/>
              </a:rPr>
              <a:t>Industry/Academic </a:t>
            </a:r>
          </a:p>
          <a:p>
            <a:pPr marL="1778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SG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Collaborator(s)			: xxx </a:t>
            </a:r>
            <a:r>
              <a:rPr lang="en-SG" sz="1800" i="1" kern="0" dirty="0">
                <a:latin typeface="Arial" panose="020B0604020202020204" pitchFamily="34" charset="0"/>
                <a:cs typeface="Arial" panose="020B0604020202020204" pitchFamily="34" charset="0"/>
              </a:rPr>
              <a:t>(Salutation, Name, Singapore Organisation)</a:t>
            </a:r>
          </a:p>
          <a:p>
            <a:pPr marL="177800">
              <a:lnSpc>
                <a:spcPct val="90000"/>
              </a:lnSpc>
              <a:spcBef>
                <a:spcPct val="20000"/>
              </a:spcBef>
              <a:defRPr/>
            </a:pPr>
            <a:endParaRPr lang="en-SG" i="1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SG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Project Duration		: xxx </a:t>
            </a:r>
            <a:r>
              <a:rPr lang="en-SG" sz="1800" i="1" kern="0" dirty="0">
                <a:latin typeface="Arial" panose="020B0604020202020204" pitchFamily="34" charset="0"/>
                <a:cs typeface="Arial" panose="020B0604020202020204" pitchFamily="34" charset="0"/>
              </a:rPr>
              <a:t>(No. of months)</a:t>
            </a:r>
          </a:p>
          <a:p>
            <a:pPr marL="1778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SG" sz="1800" b="1" kern="0" dirty="0">
                <a:latin typeface="Arial" panose="020B0604020202020204" pitchFamily="34" charset="0"/>
                <a:cs typeface="Arial" panose="020B0604020202020204" pitchFamily="34" charset="0"/>
              </a:rPr>
              <a:t>Requested Grant Amount	: xxx </a:t>
            </a:r>
            <a:r>
              <a:rPr lang="en-SG" sz="1800" i="1" kern="0" dirty="0">
                <a:latin typeface="Arial" panose="020B0604020202020204" pitchFamily="34" charset="0"/>
                <a:cs typeface="Arial" panose="020B0604020202020204" pitchFamily="34" charset="0"/>
              </a:rPr>
              <a:t>(S$)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1018515E-882A-BC46-86D9-8E9DB8A76BBD}"/>
              </a:ext>
            </a:extLst>
          </p:cNvPr>
          <p:cNvGrpSpPr/>
          <p:nvPr/>
        </p:nvGrpSpPr>
        <p:grpSpPr>
          <a:xfrm>
            <a:off x="1322362" y="5406242"/>
            <a:ext cx="9720775" cy="833437"/>
            <a:chOff x="2116799" y="5622332"/>
            <a:chExt cx="7958402" cy="833437"/>
          </a:xfrm>
        </p:grpSpPr>
        <p:sp>
          <p:nvSpPr>
            <p:cNvPr id="6" name="Rectangle 8">
              <a:extLst>
                <a:ext uri="{FF2B5EF4-FFF2-40B4-BE49-F238E27FC236}">
                  <a16:creationId xmlns:a16="http://schemas.microsoft.com/office/drawing/2014/main" id="{FEAA2212-0AB3-A056-DC5F-FDC5BEA840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67335" y="5807820"/>
              <a:ext cx="7857331" cy="4624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ctr">
                <a:spcBef>
                  <a:spcPct val="20000"/>
                </a:spcBef>
              </a:pPr>
              <a:r>
                <a:rPr lang="en-SG" sz="1800" i="1" dirty="0">
                  <a:latin typeface="Arial" panose="020B0604020202020204" pitchFamily="34" charset="0"/>
                  <a:cs typeface="Arial" panose="020B0604020202020204" pitchFamily="34" charset="0"/>
                </a:rPr>
                <a:t>(Logo(s) of Host Institution</a:t>
              </a:r>
              <a:r>
                <a:rPr lang="en-SG" i="1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n-SG" sz="1800" i="1" dirty="0">
                  <a:latin typeface="Arial" panose="020B0604020202020204" pitchFamily="34" charset="0"/>
                  <a:cs typeface="Arial" panose="020B0604020202020204" pitchFamily="34" charset="0"/>
                </a:rPr>
                <a:t>and Industry/Academic Collaborator Organisation(s)</a:t>
              </a:r>
            </a:p>
          </p:txBody>
        </p:sp>
        <p:sp>
          <p:nvSpPr>
            <p:cNvPr id="7" name="Rectangle 9">
              <a:extLst>
                <a:ext uri="{FF2B5EF4-FFF2-40B4-BE49-F238E27FC236}">
                  <a16:creationId xmlns:a16="http://schemas.microsoft.com/office/drawing/2014/main" id="{F5C63BBB-4FC7-89A5-12E2-6BCEE07C9C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6799" y="5622332"/>
              <a:ext cx="7958402" cy="833437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SG"/>
            </a:p>
          </p:txBody>
        </p:sp>
      </p:grpSp>
    </p:spTree>
    <p:extLst>
      <p:ext uri="{BB962C8B-B14F-4D97-AF65-F5344CB8AC3E}">
        <p14:creationId xmlns:p14="http://schemas.microsoft.com/office/powerpoint/2010/main" val="1248457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NEED(S)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ectangle 18"/>
          <p:cNvSpPr>
            <a:spLocks noChangeArrowheads="1"/>
          </p:cNvSpPr>
          <p:nvPr/>
        </p:nvSpPr>
        <p:spPr bwMode="auto">
          <a:xfrm>
            <a:off x="719138" y="1143000"/>
            <a:ext cx="10098917" cy="4164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&lt;Please describe the problem that this project is trying to solve.&gt;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7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This section shall include clear articulation of the following:</a:t>
            </a:r>
          </a:p>
          <a:p>
            <a:pPr indent="12700"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 is the project being done;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S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the project objectives; and</a:t>
            </a:r>
          </a:p>
          <a:p>
            <a:pPr lvl="0"/>
            <a:endParaRPr lang="en-S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Why is the project significant.</a:t>
            </a:r>
            <a:endParaRPr lang="en-SG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sz="1800" dirty="0">
              <a:latin typeface="Calibri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sz="1800" dirty="0">
              <a:latin typeface="Calibri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sz="1800" dirty="0">
              <a:latin typeface="Calibri" pitchFamily="34" charset="0"/>
            </a:endParaRPr>
          </a:p>
          <a:p>
            <a:pPr marL="177800" indent="-1778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800" dirty="0">
              <a:latin typeface="Calibri" pitchFamily="34" charset="0"/>
            </a:endParaRPr>
          </a:p>
          <a:p>
            <a:pPr marL="177800" indent="-1778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8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54429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APPROACH &amp; ASSUMPTIONS</a:t>
            </a:r>
            <a:endParaRPr lang="en-GB" sz="24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719138" y="1143000"/>
            <a:ext cx="10394339" cy="4912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&lt;Please elaborate on the project’s design and implementation plan in achieving its objectives, and the project’s underlying strategic assumptions.&gt;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This section shall include clear articulation of the following: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 are involved and why; </a:t>
            </a:r>
          </a:p>
          <a:p>
            <a:pPr lvl="0"/>
            <a:endParaRPr lang="en-SG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proposed approach;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SG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the underlying strategic assumptions and basis;</a:t>
            </a:r>
          </a:p>
          <a:p>
            <a:pPr lvl="0"/>
            <a:endParaRPr lang="en-SG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Extent in which strategic assumptions and basis are valid in the local context; and </a:t>
            </a:r>
          </a:p>
          <a:p>
            <a:pPr lvl="0"/>
            <a:endParaRPr lang="en-SG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the risk factors involved and how does the project factor these in. </a:t>
            </a:r>
            <a:endParaRPr lang="en-SG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7800" indent="-1778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SG" b="1" dirty="0">
                <a:latin typeface="Arial" panose="020B0604020202020204" pitchFamily="34" charset="0"/>
                <a:cs typeface="Arial" panose="020B0604020202020204" pitchFamily="34" charset="0"/>
              </a:rPr>
              <a:t>&lt;P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lease prepare some backup slides to explain how the proposed technology works.&gt; </a:t>
            </a:r>
          </a:p>
          <a:p>
            <a:pPr marL="177800" indent="-1778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US" sz="18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4740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143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SG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BENEFIT(S)</a:t>
            </a: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719138" y="1143000"/>
            <a:ext cx="10816370" cy="66572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SG" sz="1800" b="1" dirty="0">
                <a:latin typeface="Arial" panose="020B0604020202020204" pitchFamily="34" charset="0"/>
                <a:cs typeface="Arial" panose="020B0604020202020204" pitchFamily="34" charset="0"/>
              </a:rPr>
              <a:t>&lt;Please elaborate on the project’s expected outcome and deliverables, and their potential applications.&gt;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SG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7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This section shall include clear articulation of the following: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SG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Who will benefit from the project; </a:t>
            </a:r>
          </a:p>
          <a:p>
            <a:pPr lvl="0"/>
            <a:endParaRPr lang="en-SG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desired outcome of the project; </a:t>
            </a:r>
          </a:p>
          <a:p>
            <a:pPr marL="342900" lvl="0" indent="-342900">
              <a:buFont typeface="Symbol" panose="05050102010706020507" pitchFamily="18" charset="2"/>
              <a:buChar char=""/>
            </a:pPr>
            <a:endParaRPr lang="en-GB" dirty="0"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are the </a:t>
            </a:r>
            <a:r>
              <a:rPr lang="en-SG" sz="1800" dirty="0">
                <a:latin typeface="Arial" panose="020B0604020202020204" pitchFamily="34" charset="0"/>
                <a:cs typeface="Arial" panose="020B0604020202020204" pitchFamily="34" charset="0"/>
              </a:rPr>
              <a:t>quantifiable benefits/cost savings/goals from the proposed technology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;</a:t>
            </a:r>
          </a:p>
          <a:p>
            <a:pPr lvl="0"/>
            <a:endParaRPr lang="en-SG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success of the project is measured, including capability building or talent development in local enterprises / academia where applicable; </a:t>
            </a:r>
          </a:p>
          <a:p>
            <a:pPr lvl="0"/>
            <a:endParaRPr lang="en-SG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Start TRL &lt;&gt;; End TRL &lt;&gt;; and</a:t>
            </a:r>
          </a:p>
          <a:p>
            <a:pPr lvl="0"/>
            <a:endParaRPr lang="en-SG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can the outcomes be commercialised and what are the plans. </a:t>
            </a:r>
            <a:endParaRPr lang="en-SG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177800" indent="-1778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SG" sz="1800" dirty="0">
              <a:latin typeface="Calibri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SG" sz="1800" dirty="0">
              <a:latin typeface="Calibri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SG" sz="1800" dirty="0">
              <a:latin typeface="Calibri" pitchFamily="34" charset="0"/>
            </a:endParaRPr>
          </a:p>
          <a:p>
            <a:pPr marL="177800" indent="-1778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SG" sz="1800" dirty="0">
              <a:latin typeface="Calibri" pitchFamily="34" charset="0"/>
            </a:endParaRPr>
          </a:p>
          <a:p>
            <a:pPr marL="177800" indent="-177800" algn="just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endParaRPr lang="en-SG" sz="1800" dirty="0">
              <a:latin typeface="Calibri" pitchFamily="34" charset="0"/>
            </a:endParaRP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SG" sz="1800" dirty="0">
              <a:latin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-18420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400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BUY / BUILD Analysis</a:t>
            </a:r>
            <a:endParaRPr lang="en-GB" sz="2400" b="1" cap="all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719138" y="969963"/>
            <a:ext cx="10788234" cy="34440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&lt;Please elaborate on the buy / build analysis of the project over similar projects/products in the industry.&gt;</a:t>
            </a:r>
          </a:p>
          <a:p>
            <a:pPr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sz="1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7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This section shall include clear articulation of the following:</a:t>
            </a:r>
          </a:p>
          <a:p>
            <a:pPr indent="12700">
              <a:lnSpc>
                <a:spcPct val="90000"/>
              </a:lnSpc>
              <a:spcBef>
                <a:spcPct val="20000"/>
              </a:spcBef>
              <a:defRPr/>
            </a:pP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How does your project stand out compared to existing products / services in the market (</a:t>
            </a:r>
            <a:r>
              <a:rPr lang="en-GB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p</a:t>
            </a: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lease cite references); </a:t>
            </a:r>
          </a:p>
          <a:p>
            <a:pPr lvl="0"/>
            <a:endParaRPr lang="en-SG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current research and state of the art technology; and </a:t>
            </a:r>
          </a:p>
          <a:p>
            <a:pPr lvl="0"/>
            <a:endParaRPr lang="en-SG" sz="18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buFont typeface="Symbol" panose="05050102010706020507" pitchFamily="18" charset="2"/>
              <a:buChar char=""/>
            </a:pPr>
            <a:r>
              <a:rPr lang="en-GB" sz="18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What is the innovation content of the project.</a:t>
            </a:r>
          </a:p>
          <a:p>
            <a:pPr lvl="0"/>
            <a:endParaRPr lang="en-SG" sz="1800" dirty="0">
              <a:effectLst/>
              <a:latin typeface="Arial" panose="020B0604020202020204" pitchFamily="34" charset="0"/>
              <a:ea typeface="PMingLiU" panose="02020500000000000000" pitchFamily="18" charset="-12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9138" y="-3991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2400" b="1" cap="all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TEAM CAPABILITY</a:t>
            </a:r>
            <a:endParaRPr lang="en-GB" sz="2400" b="1" cap="all" dirty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ctangle 18"/>
          <p:cNvSpPr>
            <a:spLocks noChangeArrowheads="1"/>
          </p:cNvSpPr>
          <p:nvPr/>
        </p:nvSpPr>
        <p:spPr bwMode="auto">
          <a:xfrm>
            <a:off x="719138" y="1143000"/>
            <a:ext cx="10703828" cy="319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indent="127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&lt;Please elaborate on the capability, synergy and track record of the project team.&gt;</a:t>
            </a:r>
          </a:p>
          <a:p>
            <a:pPr indent="12700"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2700" algn="just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This section shall include clear articulation of the following:</a:t>
            </a:r>
          </a:p>
          <a:p>
            <a:pPr indent="12700" algn="just">
              <a:lnSpc>
                <a:spcPct val="90000"/>
              </a:lnSpc>
              <a:spcBef>
                <a:spcPct val="20000"/>
              </a:spcBef>
              <a:defRPr/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 algn="just" defTabSz="914334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Necessity for cooperation;</a:t>
            </a:r>
          </a:p>
          <a:p>
            <a:pPr marL="171450" indent="-171450" algn="just" defTabSz="914334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171450" indent="-171450" algn="just" defTabSz="914334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Partnership synergies (added value through cooperation: sharing of risks, costs, know-how, etc.);</a:t>
            </a:r>
          </a:p>
          <a:p>
            <a:pPr marL="171450" indent="-171450" algn="just" defTabSz="914334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171450" indent="-171450" algn="just" defTabSz="914334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Capability and track record of project team; and </a:t>
            </a:r>
          </a:p>
          <a:p>
            <a:pPr marL="171450" indent="-171450" algn="just" defTabSz="914334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pPr marL="171450" indent="-171450" algn="just" defTabSz="914334" fontAlgn="auto" hangingPunct="0"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Roles and responsibilities of each project team member</a:t>
            </a:r>
          </a:p>
        </p:txBody>
      </p:sp>
    </p:spTree>
    <p:extLst>
      <p:ext uri="{BB962C8B-B14F-4D97-AF65-F5344CB8AC3E}">
        <p14:creationId xmlns:p14="http://schemas.microsoft.com/office/powerpoint/2010/main" val="1710130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455625" y="169356"/>
            <a:ext cx="8338457" cy="13255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PROJECT SCHEDULE &amp; MILESTONES</a:t>
            </a:r>
          </a:p>
        </p:txBody>
      </p:sp>
      <p:sp>
        <p:nvSpPr>
          <p:cNvPr id="17411" name="Rectangle 18"/>
          <p:cNvSpPr>
            <a:spLocks noChangeArrowheads="1"/>
          </p:cNvSpPr>
          <p:nvPr/>
        </p:nvSpPr>
        <p:spPr bwMode="auto">
          <a:xfrm>
            <a:off x="964778" y="1519088"/>
            <a:ext cx="10022956" cy="626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&lt;Fill in the table with key project milestones/deliverables, and indicate the implementation schedule by shading the appropriate boxes.&gt;</a:t>
            </a:r>
          </a:p>
        </p:txBody>
      </p:sp>
      <p:sp>
        <p:nvSpPr>
          <p:cNvPr id="17412" name="Rectangle 1"/>
          <p:cNvSpPr>
            <a:spLocks noChangeArrowheads="1"/>
          </p:cNvSpPr>
          <p:nvPr/>
        </p:nvSpPr>
        <p:spPr bwMode="auto">
          <a:xfrm>
            <a:off x="1524001" y="-3231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br>
              <a:rPr lang="en-GB" sz="1800">
                <a:latin typeface="Arial" pitchFamily="34" charset="0"/>
              </a:rPr>
            </a:br>
            <a:endParaRPr lang="en-GB" sz="1800">
              <a:latin typeface="Arial" pitchFamily="34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1539705"/>
              </p:ext>
            </p:extLst>
          </p:nvPr>
        </p:nvGraphicFramePr>
        <p:xfrm>
          <a:off x="943007" y="2361646"/>
          <a:ext cx="10022956" cy="3589020"/>
        </p:xfrm>
        <a:graphic>
          <a:graphicData uri="http://schemas.openxmlformats.org/drawingml/2006/table">
            <a:tbl>
              <a:tblPr/>
              <a:tblGrid>
                <a:gridCol w="2802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2653">
                  <a:extLst>
                    <a:ext uri="{9D8B030D-6E8A-4147-A177-3AD203B41FA5}">
                      <a16:colId xmlns:a16="http://schemas.microsoft.com/office/drawing/2014/main" val="2912033232"/>
                    </a:ext>
                  </a:extLst>
                </a:gridCol>
                <a:gridCol w="35456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4698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4698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4698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4698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34698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34698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346984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1634197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158566">
                <a:tc rowSpan="2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-457200" algn="l"/>
                          <a:tab pos="228600" algn="l"/>
                          <a:tab pos="2400300" algn="r"/>
                        </a:tabLst>
                      </a:pPr>
                      <a:r>
                        <a:rPr lang="en-AU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Milestones / Deliverables</a:t>
                      </a:r>
                      <a:endParaRPr lang="en-GB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algn="ctr" defTabSz="914400" rtl="0" eaLnBrk="1" latinLnBrk="0" hangingPunct="1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-457200" algn="l"/>
                          <a:tab pos="228600" algn="l"/>
                          <a:tab pos="2400300" algn="r"/>
                        </a:tabLst>
                      </a:pPr>
                      <a:r>
                        <a:rPr lang="en-GB" sz="18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Organisation(s) Involved</a:t>
                      </a: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-457200" algn="l"/>
                          <a:tab pos="228600" algn="l"/>
                          <a:tab pos="2400300" algn="r"/>
                        </a:tabLst>
                      </a:pPr>
                      <a:r>
                        <a:rPr lang="en-AU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Year 1</a:t>
                      </a: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-457200" algn="l"/>
                          <a:tab pos="228600" algn="l"/>
                          <a:tab pos="2400300" algn="r"/>
                        </a:tabLst>
                      </a:pPr>
                      <a:r>
                        <a:rPr lang="en-AU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Year 2</a:t>
                      </a: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  <a:tab pos="-457200" algn="l"/>
                          <a:tab pos="228600" algn="l"/>
                          <a:tab pos="2400300" algn="r"/>
                        </a:tabLst>
                        <a:defRPr/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856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-457200" algn="l"/>
                          <a:tab pos="228600" algn="l"/>
                          <a:tab pos="2400300" algn="r"/>
                        </a:tabLst>
                      </a:pPr>
                      <a:r>
                        <a:rPr lang="en-AU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Q1</a:t>
                      </a:r>
                      <a:endParaRPr lang="en-GB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-457200" algn="l"/>
                          <a:tab pos="228600" algn="l"/>
                          <a:tab pos="2400300" algn="r"/>
                        </a:tabLst>
                      </a:pPr>
                      <a:r>
                        <a:rPr lang="en-AU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Q2</a:t>
                      </a: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-457200" algn="l"/>
                          <a:tab pos="228600" algn="l"/>
                          <a:tab pos="2400300" algn="r"/>
                        </a:tabLst>
                      </a:pPr>
                      <a:r>
                        <a:rPr lang="en-AU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Q3</a:t>
                      </a:r>
                      <a:endParaRPr lang="en-GB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-457200" algn="l"/>
                          <a:tab pos="228600" algn="l"/>
                          <a:tab pos="2400300" algn="r"/>
                        </a:tabLst>
                      </a:pPr>
                      <a:r>
                        <a:rPr lang="en-AU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Q4</a:t>
                      </a:r>
                      <a:endParaRPr lang="en-GB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-457200" algn="l"/>
                          <a:tab pos="228600" algn="l"/>
                          <a:tab pos="2400300" algn="r"/>
                        </a:tabLst>
                      </a:pPr>
                      <a:r>
                        <a:rPr lang="en-AU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Q1</a:t>
                      </a:r>
                      <a:endParaRPr lang="en-GB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-457200" algn="l"/>
                          <a:tab pos="228600" algn="l"/>
                          <a:tab pos="2400300" algn="r"/>
                        </a:tabLst>
                      </a:pPr>
                      <a:r>
                        <a:rPr lang="en-AU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Q2</a:t>
                      </a:r>
                      <a:endParaRPr lang="en-GB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-457200" algn="l"/>
                          <a:tab pos="228600" algn="l"/>
                          <a:tab pos="2400300" algn="r"/>
                        </a:tabLst>
                      </a:pPr>
                      <a:r>
                        <a:rPr lang="en-AU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Q3</a:t>
                      </a:r>
                      <a:endParaRPr lang="en-GB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-457200" algn="l"/>
                          <a:tab pos="228600" algn="l"/>
                          <a:tab pos="2400300" algn="r"/>
                        </a:tabLst>
                      </a:pPr>
                      <a:r>
                        <a:rPr lang="en-AU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Q4</a:t>
                      </a: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  <a:tab pos="-457200" algn="l"/>
                          <a:tab pos="228600" algn="l"/>
                          <a:tab pos="2400300" algn="r"/>
                        </a:tabLs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Remarks</a:t>
                      </a:r>
                      <a:endParaRPr lang="en-GB" sz="1800" b="1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5189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800" b="1" i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Key Milestone 1: XXX</a:t>
                      </a:r>
                      <a:endParaRPr lang="en-GB" sz="1800" i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 i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5189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800" i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&lt;Sub-task 1&gt;  </a:t>
                      </a:r>
                      <a:endParaRPr lang="en-GB" sz="1800" i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 i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5189">
                <a:tc>
                  <a:txBody>
                    <a:bodyPr/>
                    <a:lstStyle/>
                    <a:p>
                      <a:pPr marL="0" marR="0" indent="0" algn="just" defTabSz="914334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  <a:defRPr/>
                      </a:pPr>
                      <a:r>
                        <a:rPr lang="en-US" sz="1800" i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&lt;Sub-task 2&gt;  </a:t>
                      </a:r>
                      <a:endParaRPr lang="en-GB" sz="1800" i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334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  <a:defRPr/>
                      </a:pPr>
                      <a:endParaRPr lang="en-GB" sz="1800" i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5189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800" b="1" i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Key Milestone 2: XXX</a:t>
                      </a:r>
                      <a:endParaRPr lang="en-GB" sz="1800" i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 i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5189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800" i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&lt;Sub-task 1&gt;  </a:t>
                      </a:r>
                      <a:endParaRPr lang="en-GB" sz="1800" i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 i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25189">
                <a:tc>
                  <a:txBody>
                    <a:bodyPr/>
                    <a:lstStyle/>
                    <a:p>
                      <a:pPr marL="0" marR="0" indent="0" algn="just" defTabSz="914334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  <a:defRPr/>
                      </a:pPr>
                      <a:r>
                        <a:rPr lang="en-US" sz="1800" i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&lt;Sub-task 2&gt;  </a:t>
                      </a:r>
                      <a:endParaRPr lang="en-GB" sz="1800" i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just" defTabSz="914334" rtl="0" eaLnBrk="1" fontAlgn="auto" latinLnBrk="0" hangingPunct="1">
                        <a:lnSpc>
                          <a:spcPct val="13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-457200" algn="l"/>
                        </a:tabLst>
                        <a:defRPr/>
                      </a:pPr>
                      <a:endParaRPr lang="en-GB" sz="1800" i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5189"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r>
                        <a:rPr lang="en-US" sz="1800" b="1" i="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&lt;Please expand this table accordingly&gt;</a:t>
                      </a:r>
                      <a:endParaRPr lang="en-GB" sz="1800" b="1" i="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 i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30000"/>
                        </a:lnSpc>
                        <a:spcAft>
                          <a:spcPts val="0"/>
                        </a:spcAft>
                        <a:tabLst>
                          <a:tab pos="-457200" algn="l"/>
                        </a:tabLst>
                      </a:pPr>
                      <a:endParaRPr lang="en-GB" sz="1800" dirty="0">
                        <a:solidFill>
                          <a:srgbClr val="000000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37020" marR="3702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813362" y="-195572"/>
            <a:ext cx="10515600" cy="1325563"/>
          </a:xfrm>
        </p:spPr>
        <p:txBody>
          <a:bodyPr>
            <a:normAutofit/>
          </a:bodyPr>
          <a:lstStyle/>
          <a:p>
            <a:pPr algn="ctr" eaLnBrk="1" hangingPunct="1">
              <a:defRPr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SUMMARY OF PROJECT COST AND FUNDING</a:t>
            </a:r>
          </a:p>
        </p:txBody>
      </p:sp>
      <p:sp>
        <p:nvSpPr>
          <p:cNvPr id="18435" name="Rectangle 18"/>
          <p:cNvSpPr>
            <a:spLocks noChangeArrowheads="1"/>
          </p:cNvSpPr>
          <p:nvPr/>
        </p:nvSpPr>
        <p:spPr bwMode="auto">
          <a:xfrm>
            <a:off x="813362" y="896796"/>
            <a:ext cx="10565275" cy="960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90000"/>
              </a:lnSpc>
              <a:spcBef>
                <a:spcPct val="20000"/>
              </a:spcBef>
            </a:pP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&lt;Please provide the relevant project costs and funding sources, broken into the four cost categories –Manpower, Equipment, Consumables &amp; Other </a:t>
            </a:r>
            <a:r>
              <a:rPr lang="en-US" sz="1800" b="1" dirty="0" err="1">
                <a:latin typeface="Arial" panose="020B0604020202020204" pitchFamily="34" charset="0"/>
                <a:cs typeface="Arial" panose="020B0604020202020204" pitchFamily="34" charset="0"/>
              </a:rPr>
              <a:t>Misc</a:t>
            </a:r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 Costs, Overseas Travel and Indirect Research Cost.&gt;</a:t>
            </a:r>
          </a:p>
        </p:txBody>
      </p:sp>
      <p:sp>
        <p:nvSpPr>
          <p:cNvPr id="18436" name="Rectangle 1"/>
          <p:cNvSpPr>
            <a:spLocks noChangeArrowheads="1"/>
          </p:cNvSpPr>
          <p:nvPr/>
        </p:nvSpPr>
        <p:spPr bwMode="auto">
          <a:xfrm>
            <a:off x="1524001" y="-323165"/>
            <a:ext cx="184731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br>
              <a:rPr lang="en-GB" sz="1800">
                <a:latin typeface="Arial" pitchFamily="34" charset="0"/>
              </a:rPr>
            </a:br>
            <a:endParaRPr lang="en-GB" sz="1800">
              <a:latin typeface="Arial" pitchFamily="34" charset="0"/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801760"/>
              </p:ext>
            </p:extLst>
          </p:nvPr>
        </p:nvGraphicFramePr>
        <p:xfrm>
          <a:off x="813362" y="1857233"/>
          <a:ext cx="10741020" cy="4587198"/>
        </p:xfrm>
        <a:graphic>
          <a:graphicData uri="http://schemas.openxmlformats.org/drawingml/2006/table">
            <a:tbl>
              <a:tblPr/>
              <a:tblGrid>
                <a:gridCol w="1742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34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971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559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12566">
                  <a:extLst>
                    <a:ext uri="{9D8B030D-6E8A-4147-A177-3AD203B41FA5}">
                      <a16:colId xmlns:a16="http://schemas.microsoft.com/office/drawing/2014/main" val="413896215"/>
                    </a:ext>
                  </a:extLst>
                </a:gridCol>
                <a:gridCol w="1759775">
                  <a:extLst>
                    <a:ext uri="{9D8B030D-6E8A-4147-A177-3AD203B41FA5}">
                      <a16:colId xmlns:a16="http://schemas.microsoft.com/office/drawing/2014/main" val="2649270963"/>
                    </a:ext>
                  </a:extLst>
                </a:gridCol>
              </a:tblGrid>
              <a:tr h="84182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SG" sz="1800" b="1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Cost Category</a:t>
                      </a:r>
                      <a:endParaRPr lang="en-GB" sz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Details of Items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SMI Funding Sought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($)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Academic Collaborator ($)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Industry Collaborator ($)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Total Project Cost </a:t>
                      </a:r>
                    </a:p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($)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4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SG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Manpower</a:t>
                      </a:r>
                      <a:endParaRPr lang="en-GB" sz="1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800" i="1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800" i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800" i="1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800" i="1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800" i="1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4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SG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Equipment</a:t>
                      </a:r>
                      <a:endParaRPr lang="en-GB" sz="1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4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SG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Consumables &amp; Other </a:t>
                      </a:r>
                      <a:r>
                        <a:rPr lang="en-SG" sz="1800" b="1" err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Misc</a:t>
                      </a:r>
                      <a:r>
                        <a:rPr lang="en-SG" sz="1800" b="1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 Costs</a:t>
                      </a:r>
                      <a:endParaRPr lang="en-GB" sz="1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endParaRPr lang="en-GB" sz="1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334" rtl="0" eaLnBrk="1" latinLnBrk="0" hangingPunct="1">
                        <a:spcAft>
                          <a:spcPts val="0"/>
                        </a:spcAft>
                      </a:pPr>
                      <a:endParaRPr lang="en-GB" sz="18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334" rtl="0" eaLnBrk="1" latinLnBrk="0" hangingPunct="1">
                        <a:spcAft>
                          <a:spcPts val="0"/>
                        </a:spcAft>
                      </a:pPr>
                      <a:endParaRPr lang="en-GB" sz="1800" kern="120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334" rtl="0" eaLnBrk="1" latinLnBrk="0" hangingPunct="1">
                        <a:spcAft>
                          <a:spcPts val="0"/>
                        </a:spcAft>
                      </a:pPr>
                      <a:endParaRPr lang="en-GB" sz="180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4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Overseas Travel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4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kern="120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Indirect Research Cost 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1297202"/>
                  </a:ext>
                </a:extLst>
              </a:tr>
              <a:tr h="5844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GB" sz="1800" b="1" kern="1200" dirty="0">
                          <a:solidFill>
                            <a:srgbClr val="000000"/>
                          </a:solidFill>
                          <a:latin typeface="Arial" panose="020B0604020202020204" pitchFamily="34" charset="0"/>
                          <a:ea typeface="Times New Roman"/>
                          <a:cs typeface="Arial" panose="020B0604020202020204" pitchFamily="34" charset="0"/>
                        </a:rPr>
                        <a:t>Grand Total</a:t>
                      </a:r>
                    </a:p>
                  </a:txBody>
                  <a:tcPr marL="68580" marR="68580" marT="0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r" defTabSz="914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r" defTabSz="9143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800" dirty="0">
                        <a:latin typeface="Arial" panose="020B0604020202020204" pitchFamily="34" charset="0"/>
                        <a:ea typeface="Times New Roman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32008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872</Words>
  <Application>Microsoft Office PowerPoint</Application>
  <PresentationFormat>Widescreen</PresentationFormat>
  <Paragraphs>155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Aptos</vt:lpstr>
      <vt:lpstr>Aptos Display</vt:lpstr>
      <vt:lpstr>Arial</vt:lpstr>
      <vt:lpstr>Calibri</vt:lpstr>
      <vt:lpstr>Symbol</vt:lpstr>
      <vt:lpstr>Wingdings</vt:lpstr>
      <vt:lpstr>Office Theme</vt:lpstr>
      <vt:lpstr>PowerPoint Presentation</vt:lpstr>
      <vt:lpstr>PowerPoint Presentation</vt:lpstr>
      <vt:lpstr>NEED(S)</vt:lpstr>
      <vt:lpstr>APPROACH &amp; ASSUMPTIONS</vt:lpstr>
      <vt:lpstr>BENEFIT(S)</vt:lpstr>
      <vt:lpstr>BUY / BUILD Analysis</vt:lpstr>
      <vt:lpstr>PROJECT TEAM CAPABILITY</vt:lpstr>
      <vt:lpstr>PROJECT SCHEDULE &amp; MILESTONES</vt:lpstr>
      <vt:lpstr>SUMMARY OF PROJECT COST AND FUNDING</vt:lpstr>
      <vt:lpstr>PowerPoint Presentation</vt:lpstr>
      <vt:lpstr>PROJECT TEAM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Frances Goh</dc:creator>
  <cp:lastModifiedBy>Frances Goh</cp:lastModifiedBy>
  <cp:revision>4</cp:revision>
  <cp:lastPrinted>2024-12-02T09:31:55Z</cp:lastPrinted>
  <dcterms:created xsi:type="dcterms:W3CDTF">2024-11-29T07:18:42Z</dcterms:created>
  <dcterms:modified xsi:type="dcterms:W3CDTF">2024-12-02T09:39:10Z</dcterms:modified>
</cp:coreProperties>
</file>